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88" r:id="rId2"/>
    <p:sldId id="266" r:id="rId3"/>
    <p:sldId id="28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FF"/>
    <a:srgbClr val="FF1200"/>
    <a:srgbClr val="000E3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702216-9EBA-3B22-E79D-091C594A41CC}" v="110" dt="2025-06-13T17:12:42.942"/>
    <p1510:client id="{C535A324-38A0-296E-33BA-979C60551C61}" v="58" dt="2025-06-13T17:14:28.963"/>
    <p1510:client id="{FC8FF566-BC7D-0562-E2CB-5FFC547C7A65}" v="22" dt="2025-06-13T17:44:19.3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1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33EB45-90D8-1144-B74D-27992E63B4EC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548F8-9781-5F46-A7E3-EE52475F1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259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E74A-EAC4-C045-B671-36DA0E7A4C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411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5B748-A733-5F8F-B82B-8BC85C90FE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F9E5EE-CFC0-A8DB-8072-DC29F7B35F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8233E-8FE6-DA9B-A12F-F8069E42C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E1790D-5170-60AE-BE0C-196A158F8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D8C4C-E207-BF0B-C9FC-80712D57C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609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83A3F-833D-6FF9-460D-C58920B07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C6CF46-3567-E93E-2F78-62154A354C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6F1661-7305-A1D3-90C4-30CB7AEA0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D6DB8-20F9-2E5D-CF3B-8A7BF3604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02105-2D54-549D-D32F-D4ACC1564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16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B0CA54-CA37-6241-F565-C76DDC8DCD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0332E6-A85E-C572-284A-60671C750D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93FBA-FE78-A111-6998-456F0A069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1A1D1-8E8C-905B-7707-ABABB6F45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9529A-26DB-49B0-B6D9-F467B1C9E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201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 Dark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7E02E0A2-D448-9B4A-EA04-DFFF28B526C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1252" y="1519310"/>
            <a:ext cx="10906620" cy="4716389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70713DD-7463-EE51-0595-D6931041B2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014172-2548-4EAB-17EB-040B235391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0A90D2-54D9-BEAD-B898-9280D6304A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C46637D-2A3D-D0EB-E398-9C21409477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C2DF3A0-9B2B-638B-FE35-E32881E911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116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Cover Pic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3E4FDD8-C78E-A88A-8D05-30AE74CC9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1594624"/>
            <a:ext cx="5804153" cy="3713355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60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BEFAE60-E88F-8D21-FD53-39F13CE570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53200" y="869950"/>
            <a:ext cx="3400425" cy="4906963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C72F4C-C8FC-F482-D9AF-77DAB323BC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0A674D51-5173-90B0-E4A4-2DB57D6AA7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8A63DB1D-EC0F-EB6F-321A-5A2BE0338F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755A19-EBC3-05DC-ED2B-63B27C826F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01731E-C71F-A21E-98DD-A2711C21E5B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DA7EDB1-1953-8810-E449-EB504B68F9B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9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87215-EC93-27A8-32F3-F7F1E1E7F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A229F-FC0B-97D3-EDE5-4E318B5F3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9A5-6B42-E394-1393-69FB5C68C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0F887-B9D3-E91C-BE7C-61F078092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87571-C89B-783A-C49C-CC0FEDBED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393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EA50C-4EAA-C4F5-05D7-DBF3B3231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AD5087-8312-D2E5-5C9B-FED346E68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35008-6E52-33AB-32E5-9C787157D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5873E-CEC0-C168-E2CE-D9A5C53D1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A53ABB-6158-806B-8D8E-426D3F862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475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7ADA8-A55B-C31A-0B2D-9FC66F859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AF753-7E4C-1030-BEE6-F694F94EC0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D675B7-56F6-7C99-0990-17024B962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859F84-A40D-E686-BF5F-8B04165F5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4D5E29-5CD8-4E62-638B-0349B87D9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73B43E-7665-EFBF-62CC-7B5BC21CA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4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CBDC7-10C8-AC4D-0E79-1B65D177C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BC8580-367D-7231-2497-2E2A58BC4E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586F95-8B0E-2CFC-5C6C-EEAA19BB34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EBA16D-EC9A-F3BC-7768-D061DA3A35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D7820A-6D1C-7BAA-5A53-67F1EEA2FB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D9FA27-DF0D-3687-D4B9-316489F48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FEA8C5-28D0-3AD6-5E82-F74203FE8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0FD32F-252B-107D-9B10-C906F198B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71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6C364-9A8D-E3B8-45F0-D73B152C9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709349-10F4-6E3F-797E-C7655D5D0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2A8B6-30CD-2F4A-C2B1-47B2DFC66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64169D-2764-400F-E169-0AE75C520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360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93C69D-EB98-1EA2-EEA8-A456A5D3E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A40B17-057D-6450-9E2A-4AC2E79BA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E006BA-54BD-7C8E-39D1-6A2E6337F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79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4926D-F437-DD4B-CD44-1E1A98FF0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96982-5C3D-2D67-356D-F2639C14A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05EB1F-117A-AC84-AB95-997CFE4547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38A437-405A-2F70-73DC-DC1F3CBB8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3CE997-3848-115D-2D63-00E16F37F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30C0A6-C600-A7E6-FB13-1F3A801BA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645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83B5E-CDE4-B0DD-C2C5-0A4B93FE5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6C290A-9EA9-1F87-BB9C-18D574D62E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173D5F-CCAD-9947-1394-39949B4ED4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09E528-58FE-E675-76E2-97E47A60B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BAFB87-BC8E-1629-BB93-1659ABB3C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90E1D2-1074-3ED7-F608-15A49E2D4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15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9EAAEA-C357-DDF3-6E0A-7D1A7E68A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5E8C-FD88-65ED-10A3-D9C38FF4C8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D951C-2363-590F-3115-ABDD8BBAD2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0E59AA-7C14-D64D-B0AD-9FBA2173E04D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40832-7B5B-EB30-B7FC-86D8F32EA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A3795D-B8AE-C3A9-7437-A3EB230AB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B38171-C0D1-C34E-A9D9-2DA6BC18A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7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E66F50-1859-FC4A-7A12-EC9E793052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633F8-4AB8-11DC-E5E9-2DCBB6CA26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4A7B397-AE37-FB95-4BF7-2FAD3C960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91" y="1277656"/>
            <a:ext cx="4699374" cy="3478014"/>
          </a:xfrm>
          <a:prstGeom prst="rect">
            <a:avLst/>
          </a:prstGeom>
        </p:spPr>
      </p:pic>
      <p:pic>
        <p:nvPicPr>
          <p:cNvPr id="2" name="Picture 1" descr="A computer and a phone&#10;&#10;AI-generated content may be incorrect.">
            <a:extLst>
              <a:ext uri="{FF2B5EF4-FFF2-40B4-BE49-F238E27FC236}">
                <a16:creationId xmlns:a16="http://schemas.microsoft.com/office/drawing/2014/main" id="{295B50E9-C53A-8965-E8FE-C97C8058D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371" y="236349"/>
            <a:ext cx="7416526" cy="6180863"/>
          </a:xfrm>
          <a:prstGeom prst="rect">
            <a:avLst/>
          </a:prstGeom>
        </p:spPr>
      </p:pic>
      <p:sp>
        <p:nvSpPr>
          <p:cNvPr id="3" name="TextBox 8">
            <a:extLst>
              <a:ext uri="{FF2B5EF4-FFF2-40B4-BE49-F238E27FC236}">
                <a16:creationId xmlns:a16="http://schemas.microsoft.com/office/drawing/2014/main" id="{36A56902-9070-9C31-EED0-7E7B7EDE0F49}"/>
              </a:ext>
            </a:extLst>
          </p:cNvPr>
          <p:cNvSpPr txBox="1"/>
          <p:nvPr/>
        </p:nvSpPr>
        <p:spPr>
          <a:xfrm>
            <a:off x="734741" y="3578303"/>
            <a:ext cx="6367345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rgbClr val="0C2749"/>
                </a:solidFill>
                <a:latin typeface="Montserrat Medium"/>
                <a:cs typeface="Segoe UI"/>
              </a:rPr>
              <a:t>Marketing as a Service</a:t>
            </a:r>
            <a:endParaRPr lang="en-US"/>
          </a:p>
          <a:p>
            <a:r>
              <a:rPr lang="en-US" sz="1600">
                <a:cs typeface="Segoe UI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2772401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C0093-A25B-6DE2-EE76-677CBCB5A398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US" sz="3600">
                <a:latin typeface="Montserrat"/>
                <a:ea typeface="+mn-ea"/>
                <a:cs typeface="+mn-cs"/>
              </a:rPr>
              <a:t>Maximum Impact. </a:t>
            </a:r>
            <a:r>
              <a:rPr lang="en-US" sz="3600">
                <a:solidFill>
                  <a:srgbClr val="FF1200"/>
                </a:solidFill>
                <a:latin typeface="Montserrat"/>
                <a:ea typeface="+mn-ea"/>
                <a:cs typeface="+mn-cs"/>
              </a:rPr>
              <a:t>Minimum Effort.</a:t>
            </a:r>
            <a:endParaRPr lang="en-US" sz="3600" b="1">
              <a:solidFill>
                <a:srgbClr val="FF1200"/>
              </a:solidFill>
              <a:latin typeface="Montserrat"/>
              <a:ea typeface="+mn-ea"/>
              <a:cs typeface="+mn-cs"/>
            </a:endParaRPr>
          </a:p>
        </p:txBody>
      </p:sp>
      <p:sp>
        <p:nvSpPr>
          <p:cNvPr id="3" name="Text Box ">
            <a:extLst>
              <a:ext uri="{FF2B5EF4-FFF2-40B4-BE49-F238E27FC236}">
                <a16:creationId xmlns:a16="http://schemas.microsoft.com/office/drawing/2014/main" id="{FC4108BB-524D-4BE5-3B7A-376D2BAF4E1F}"/>
              </a:ext>
            </a:extLst>
          </p:cNvPr>
          <p:cNvSpPr/>
          <p:nvPr/>
        </p:nvSpPr>
        <p:spPr>
          <a:xfrm>
            <a:off x="448573" y="1926805"/>
            <a:ext cx="3683812" cy="3778459"/>
          </a:xfrm>
          <a:prstGeom prst="rect">
            <a:avLst/>
          </a:prstGeom>
          <a:solidFill>
            <a:srgbClr val="F7F5EE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  <a:latin typeface="Montserrat Medium" pitchFamily="2" charset="77"/>
            </a:endParaRPr>
          </a:p>
        </p:txBody>
      </p:sp>
      <p:sp>
        <p:nvSpPr>
          <p:cNvPr id="9" name="Text Box">
            <a:extLst>
              <a:ext uri="{FF2B5EF4-FFF2-40B4-BE49-F238E27FC236}">
                <a16:creationId xmlns:a16="http://schemas.microsoft.com/office/drawing/2014/main" id="{E282C17B-0ADD-2A44-88F9-C10C2765713A}"/>
              </a:ext>
            </a:extLst>
          </p:cNvPr>
          <p:cNvSpPr/>
          <p:nvPr/>
        </p:nvSpPr>
        <p:spPr>
          <a:xfrm>
            <a:off x="4519636" y="1926805"/>
            <a:ext cx="3418270" cy="3778459"/>
          </a:xfrm>
          <a:prstGeom prst="rect">
            <a:avLst/>
          </a:prstGeom>
          <a:solidFill>
            <a:srgbClr val="F7F5EE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000E35"/>
              </a:solidFill>
              <a:latin typeface="Montserrat Medium" pitchFamily="2" charset="77"/>
            </a:endParaRPr>
          </a:p>
          <a:p>
            <a:pPr algn="ctr"/>
            <a:endParaRPr lang="en-US" sz="3200">
              <a:solidFill>
                <a:srgbClr val="000E35"/>
              </a:solidFill>
              <a:latin typeface="Montserrat Medium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9A5E9F-EE6C-EC1A-F9F9-74FCED2D15EA}"/>
              </a:ext>
            </a:extLst>
          </p:cNvPr>
          <p:cNvSpPr/>
          <p:nvPr/>
        </p:nvSpPr>
        <p:spPr>
          <a:xfrm>
            <a:off x="8325157" y="1914974"/>
            <a:ext cx="3418270" cy="3778459"/>
          </a:xfrm>
          <a:prstGeom prst="rect">
            <a:avLst/>
          </a:prstGeom>
          <a:solidFill>
            <a:srgbClr val="F7F5EE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rgbClr val="000E35"/>
              </a:solidFill>
              <a:latin typeface="Montserrat Medium" pitchFamily="2" charset="77"/>
            </a:endParaRPr>
          </a:p>
          <a:p>
            <a:pPr algn="ctr"/>
            <a:endParaRPr lang="en-US" sz="3200">
              <a:solidFill>
                <a:srgbClr val="000E35"/>
              </a:solidFill>
              <a:latin typeface="Montserrat Medium" pitchFamily="2" charset="77"/>
            </a:endParaRPr>
          </a:p>
          <a:p>
            <a:pPr algn="ctr"/>
            <a:endParaRPr lang="en-US" sz="3200">
              <a:solidFill>
                <a:srgbClr val="000E35"/>
              </a:solidFill>
              <a:latin typeface="Montserrat Medium" pitchFamily="2" charset="77"/>
            </a:endParaRPr>
          </a:p>
        </p:txBody>
      </p:sp>
      <p:pic>
        <p:nvPicPr>
          <p:cNvPr id="19" name="Graphic 18" descr="Email outline">
            <a:extLst>
              <a:ext uri="{FF2B5EF4-FFF2-40B4-BE49-F238E27FC236}">
                <a16:creationId xmlns:a16="http://schemas.microsoft.com/office/drawing/2014/main" id="{95CB3DF5-B744-FE1E-DF5A-944BAF16C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59586" y="4066013"/>
            <a:ext cx="1207976" cy="1207976"/>
          </a:xfrm>
          <a:prstGeom prst="rect">
            <a:avLst/>
          </a:prstGeom>
        </p:spPr>
      </p:pic>
      <p:pic>
        <p:nvPicPr>
          <p:cNvPr id="23" name="Graphic 22" descr="Paper outline">
            <a:extLst>
              <a:ext uri="{FF2B5EF4-FFF2-40B4-BE49-F238E27FC236}">
                <a16:creationId xmlns:a16="http://schemas.microsoft.com/office/drawing/2014/main" id="{693D1AE0-67F2-3B91-5BF5-B8C63AE325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26705" y="4028214"/>
            <a:ext cx="1392400" cy="1392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D55B9E-973C-CA17-C890-91DF03FFB551}"/>
              </a:ext>
            </a:extLst>
          </p:cNvPr>
          <p:cNvSpPr txBox="1"/>
          <p:nvPr/>
        </p:nvSpPr>
        <p:spPr>
          <a:xfrm>
            <a:off x="700719" y="2413337"/>
            <a:ext cx="3179520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latin typeface="Montserrat"/>
              </a:rPr>
              <a:t>Automated marketing packages</a:t>
            </a:r>
            <a:r>
              <a:rPr lang="en-US" sz="2000">
                <a:latin typeface="Montserrat"/>
              </a:rPr>
              <a:t> for new and active listings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814876-488A-D100-0598-F6E4C6106837}"/>
              </a:ext>
            </a:extLst>
          </p:cNvPr>
          <p:cNvSpPr txBox="1"/>
          <p:nvPr/>
        </p:nvSpPr>
        <p:spPr>
          <a:xfrm>
            <a:off x="4637152" y="2415575"/>
            <a:ext cx="3177948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latin typeface="Montserrat"/>
              </a:rPr>
              <a:t>No-cost materials</a:t>
            </a:r>
            <a:r>
              <a:rPr lang="en-US" sz="2000">
                <a:latin typeface="Montserrat"/>
              </a:rPr>
              <a:t> as well as advanced </a:t>
            </a:r>
            <a:r>
              <a:rPr lang="en-US" sz="2000" b="1">
                <a:latin typeface="Montserrat"/>
              </a:rPr>
              <a:t>paid campaign options</a:t>
            </a:r>
            <a:r>
              <a:rPr lang="en-US" sz="2000">
                <a:latin typeface="Montserrat"/>
              </a:rPr>
              <a:t>.</a:t>
            </a:r>
          </a:p>
          <a:p>
            <a:pPr algn="ctr"/>
            <a:endParaRPr lang="en-US" sz="2000">
              <a:latin typeface="Montserra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D9AC3E-B4FE-1C78-4181-AB36407367F2}"/>
              </a:ext>
            </a:extLst>
          </p:cNvPr>
          <p:cNvSpPr txBox="1"/>
          <p:nvPr/>
        </p:nvSpPr>
        <p:spPr>
          <a:xfrm>
            <a:off x="8380993" y="2259508"/>
            <a:ext cx="3047525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latin typeface="Montserrat"/>
                <a:ea typeface="+mn-lt"/>
                <a:cs typeface="+mn-lt"/>
              </a:rPr>
              <a:t>Give sellers insight</a:t>
            </a:r>
            <a:r>
              <a:rPr lang="en-US" sz="2000">
                <a:latin typeface="Montserrat"/>
                <a:ea typeface="+mn-lt"/>
                <a:cs typeface="+mn-lt"/>
              </a:rPr>
              <a:t> with real-time marketing results and performance data.</a:t>
            </a:r>
            <a:endParaRPr lang="en-US"/>
          </a:p>
        </p:txBody>
      </p:sp>
      <p:pic>
        <p:nvPicPr>
          <p:cNvPr id="15" name="Graphic 14" descr="Renovation (House With Sparkles) outline">
            <a:extLst>
              <a:ext uri="{FF2B5EF4-FFF2-40B4-BE49-F238E27FC236}">
                <a16:creationId xmlns:a16="http://schemas.microsoft.com/office/drawing/2014/main" id="{8197D115-5986-3D4F-41E9-DE1BA785AB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43943" y="3985339"/>
            <a:ext cx="1380698" cy="1369324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AE859CA-A02F-D041-66E3-5EA2D72821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54425" y="6506655"/>
            <a:ext cx="4883150" cy="117577"/>
          </a:xfrm>
        </p:spPr>
        <p:txBody>
          <a:bodyPr>
            <a:noAutofit/>
          </a:bodyPr>
          <a:lstStyle/>
          <a:p>
            <a:r>
              <a:rPr lang="en-US"/>
              <a:t>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2850640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">
            <a:extLst>
              <a:ext uri="{FF2B5EF4-FFF2-40B4-BE49-F238E27FC236}">
                <a16:creationId xmlns:a16="http://schemas.microsoft.com/office/drawing/2014/main" id="{2BD3BA6B-D3B7-9CAC-0DC9-9DDA003CB0B4}"/>
              </a:ext>
            </a:extLst>
          </p:cNvPr>
          <p:cNvSpPr/>
          <p:nvPr/>
        </p:nvSpPr>
        <p:spPr>
          <a:xfrm>
            <a:off x="639072" y="3784179"/>
            <a:ext cx="5207812" cy="1750995"/>
          </a:xfrm>
          <a:prstGeom prst="rect">
            <a:avLst/>
          </a:prstGeom>
          <a:solidFill>
            <a:srgbClr val="F7F5EE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  <a:latin typeface="Montserrat Medium" pitchFamily="2" charset="77"/>
            </a:endParaRPr>
          </a:p>
        </p:txBody>
      </p:sp>
      <p:sp>
        <p:nvSpPr>
          <p:cNvPr id="18" name="Text Box ">
            <a:extLst>
              <a:ext uri="{FF2B5EF4-FFF2-40B4-BE49-F238E27FC236}">
                <a16:creationId xmlns:a16="http://schemas.microsoft.com/office/drawing/2014/main" id="{9FE99A3C-C8E0-558E-0DEB-7E99F84FF9A6}"/>
              </a:ext>
            </a:extLst>
          </p:cNvPr>
          <p:cNvSpPr/>
          <p:nvPr/>
        </p:nvSpPr>
        <p:spPr>
          <a:xfrm>
            <a:off x="639074" y="1940412"/>
            <a:ext cx="5207811" cy="1750995"/>
          </a:xfrm>
          <a:prstGeom prst="rect">
            <a:avLst/>
          </a:prstGeom>
          <a:solidFill>
            <a:srgbClr val="F7F5EE"/>
          </a:soli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  <a:latin typeface="Montserrat Medium" pitchFamily="2" charset="77"/>
            </a:endParaRPr>
          </a:p>
        </p:txBody>
      </p:sp>
      <p:pic>
        <p:nvPicPr>
          <p:cNvPr id="2" name="Picture 1" descr="A person in a suit looking at his phone&#10;&#10;AI-generated content may be incorrect.">
            <a:extLst>
              <a:ext uri="{FF2B5EF4-FFF2-40B4-BE49-F238E27FC236}">
                <a16:creationId xmlns:a16="http://schemas.microsoft.com/office/drawing/2014/main" id="{A6116E93-9976-A573-385E-B2637FEC2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239" y="1559954"/>
            <a:ext cx="5653254" cy="472687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C5F46F5-F38A-BECE-EFDE-65EF8ED7D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3600">
                <a:latin typeface="Montserrat"/>
                <a:ea typeface="+mn-ea"/>
                <a:cs typeface="+mn-cs"/>
              </a:rPr>
              <a:t>Maximum Impact. </a:t>
            </a:r>
            <a:r>
              <a:rPr lang="en-US" sz="3600">
                <a:solidFill>
                  <a:srgbClr val="FF1200"/>
                </a:solidFill>
                <a:latin typeface="Montserrat"/>
                <a:ea typeface="+mn-ea"/>
                <a:cs typeface="+mn-cs"/>
              </a:rPr>
              <a:t>Minimum Effort.</a:t>
            </a:r>
            <a:endParaRPr lang="en-US" sz="3600" b="1">
              <a:solidFill>
                <a:srgbClr val="FF1200"/>
              </a:solidFill>
              <a:latin typeface="Montserra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7BA33B-AC18-2CA6-5441-A0F4D3BDEED2}"/>
              </a:ext>
            </a:extLst>
          </p:cNvPr>
          <p:cNvSpPr txBox="1"/>
          <p:nvPr/>
        </p:nvSpPr>
        <p:spPr>
          <a:xfrm>
            <a:off x="1703981" y="2157643"/>
            <a:ext cx="3914306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latin typeface="Montserrat"/>
                <a:ea typeface="+mn-lt"/>
                <a:cs typeface="+mn-lt"/>
              </a:rPr>
              <a:t>Smarter marketing powered by AI and REMAX data</a:t>
            </a:r>
            <a:r>
              <a:rPr lang="en-US" sz="1600" dirty="0">
                <a:latin typeface="Montserrat"/>
                <a:ea typeface="+mn-lt"/>
                <a:cs typeface="+mn-lt"/>
              </a:rPr>
              <a:t> — </a:t>
            </a:r>
            <a:r>
              <a:rPr lang="en-US" sz="1600" err="1">
                <a:latin typeface="Montserrat"/>
                <a:ea typeface="+mn-lt"/>
                <a:cs typeface="+mn-lt"/>
              </a:rPr>
              <a:t>MaaS</a:t>
            </a:r>
            <a:r>
              <a:rPr lang="en-US" sz="1600" dirty="0">
                <a:latin typeface="Montserrat"/>
                <a:ea typeface="+mn-lt"/>
                <a:cs typeface="+mn-lt"/>
              </a:rPr>
              <a:t> automatically targets the most likely buyers to maximize campaign performance.</a:t>
            </a:r>
            <a:endParaRPr lang="en-US" sz="1400" dirty="0">
              <a:latin typeface="Montserrat"/>
            </a:endParaRPr>
          </a:p>
        </p:txBody>
      </p:sp>
      <p:pic>
        <p:nvPicPr>
          <p:cNvPr id="12" name="Graphic 11" descr="Research outline">
            <a:extLst>
              <a:ext uri="{FF2B5EF4-FFF2-40B4-BE49-F238E27FC236}">
                <a16:creationId xmlns:a16="http://schemas.microsoft.com/office/drawing/2014/main" id="{B82CA9BF-45E6-11BB-3D89-0C14365C07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7032" y="2305050"/>
            <a:ext cx="914400" cy="914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2D6E0AE-BB31-53A9-3384-36CAC22CBE4F}"/>
              </a:ext>
            </a:extLst>
          </p:cNvPr>
          <p:cNvSpPr txBox="1"/>
          <p:nvPr/>
        </p:nvSpPr>
        <p:spPr>
          <a:xfrm>
            <a:off x="1595124" y="4123875"/>
            <a:ext cx="4132020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dirty="0" err="1">
                <a:latin typeface="Montserrat"/>
                <a:ea typeface="+mn-lt"/>
                <a:cs typeface="+mn-lt"/>
              </a:rPr>
              <a:t>MaaS</a:t>
            </a:r>
            <a:r>
              <a:rPr lang="en-US" sz="1600" dirty="0">
                <a:latin typeface="Montserrat"/>
                <a:ea typeface="+mn-lt"/>
                <a:cs typeface="+mn-lt"/>
              </a:rPr>
              <a:t> lets you </a:t>
            </a:r>
            <a:r>
              <a:rPr lang="en-US" sz="1600" b="1" dirty="0">
                <a:latin typeface="Montserrat"/>
                <a:ea typeface="+mn-lt"/>
                <a:cs typeface="+mn-lt"/>
              </a:rPr>
              <a:t>tailor REMAX-branded templates to match your style or team</a:t>
            </a:r>
            <a:r>
              <a:rPr lang="en-US" sz="1600" dirty="0">
                <a:latin typeface="Montserrat"/>
                <a:ea typeface="+mn-lt"/>
                <a:cs typeface="+mn-lt"/>
              </a:rPr>
              <a:t>, or automate everything with set it and forget it ease.</a:t>
            </a:r>
            <a:endParaRPr lang="en-US" sz="1400" dirty="0">
              <a:latin typeface="Montserrat"/>
              <a:ea typeface="+mn-lt"/>
              <a:cs typeface="+mn-lt"/>
            </a:endParaRPr>
          </a:p>
        </p:txBody>
      </p:sp>
      <p:pic>
        <p:nvPicPr>
          <p:cNvPr id="16" name="Graphic 15" descr="Windy outline">
            <a:extLst>
              <a:ext uri="{FF2B5EF4-FFF2-40B4-BE49-F238E27FC236}">
                <a16:creationId xmlns:a16="http://schemas.microsoft.com/office/drawing/2014/main" id="{05B990BB-7ABF-949D-A154-210BDE3A61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5800" y="4203246"/>
            <a:ext cx="914400" cy="914400"/>
          </a:xfrm>
          <a:prstGeom prst="rect">
            <a:avLst/>
          </a:prstGeom>
        </p:spPr>
      </p:pic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8905750F-1537-3B3B-F59E-77F30E4BE0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54425" y="6506655"/>
            <a:ext cx="4883150" cy="117577"/>
          </a:xfrm>
        </p:spPr>
        <p:txBody>
          <a:bodyPr>
            <a:noAutofit/>
          </a:bodyPr>
          <a:lstStyle/>
          <a:p>
            <a:r>
              <a:rPr lang="en-US"/>
              <a:t>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4045484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BE4D02EE236E4FB3356009FCC8FA3E" ma:contentTypeVersion="12" ma:contentTypeDescription="Create a new document." ma:contentTypeScope="" ma:versionID="26d8cb783fb431697d28694c81d3d0a5">
  <xsd:schema xmlns:xsd="http://www.w3.org/2001/XMLSchema" xmlns:xs="http://www.w3.org/2001/XMLSchema" xmlns:p="http://schemas.microsoft.com/office/2006/metadata/properties" xmlns:ns2="946ad683-53cb-46c1-8982-dfa46c3f446d" xmlns:ns3="03aeff3b-0d1c-4b7b-8f7b-8f0fc5eda02e" targetNamespace="http://schemas.microsoft.com/office/2006/metadata/properties" ma:root="true" ma:fieldsID="1eafdf3ba6f8dc1a55990e3dc5b9ad80" ns2:_="" ns3:_="">
    <xsd:import namespace="946ad683-53cb-46c1-8982-dfa46c3f446d"/>
    <xsd:import namespace="03aeff3b-0d1c-4b7b-8f7b-8f0fc5eda0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6ad683-53cb-46c1-8982-dfa46c3f44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b447bb2-6a8d-4126-bc9d-6a44a9cb4e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aeff3b-0d1c-4b7b-8f7b-8f0fc5eda02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763c0ce-f2de-4be8-ac70-8a34f944ffc1}" ma:internalName="TaxCatchAll" ma:showField="CatchAllData" ma:web="03aeff3b-0d1c-4b7b-8f7b-8f0fc5eda0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6ad683-53cb-46c1-8982-dfa46c3f446d">
      <Terms xmlns="http://schemas.microsoft.com/office/infopath/2007/PartnerControls"/>
    </lcf76f155ced4ddcb4097134ff3c332f>
    <TaxCatchAll xmlns="03aeff3b-0d1c-4b7b-8f7b-8f0fc5eda02e" xsi:nil="true"/>
  </documentManagement>
</p:properties>
</file>

<file path=customXml/itemProps1.xml><?xml version="1.0" encoding="utf-8"?>
<ds:datastoreItem xmlns:ds="http://schemas.openxmlformats.org/officeDocument/2006/customXml" ds:itemID="{128AE5EB-28BB-4679-9401-E1D5A5047924}"/>
</file>

<file path=customXml/itemProps2.xml><?xml version="1.0" encoding="utf-8"?>
<ds:datastoreItem xmlns:ds="http://schemas.openxmlformats.org/officeDocument/2006/customXml" ds:itemID="{32358DCC-67A1-4D57-99E0-5F324E5BFE4A}"/>
</file>

<file path=customXml/itemProps3.xml><?xml version="1.0" encoding="utf-8"?>
<ds:datastoreItem xmlns:ds="http://schemas.openxmlformats.org/officeDocument/2006/customXml" ds:itemID="{C1DF559A-99DF-4624-A095-19FA267775CA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Maximum Impact. Minimum Effort.</vt:lpstr>
      <vt:lpstr>Maximum Impact. Minimum Effort.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Simonetta, Rachael</dc:creator>
  <cp:revision>22</cp:revision>
  <dcterms:created xsi:type="dcterms:W3CDTF">2025-06-10T16:08:43Z</dcterms:created>
  <dcterms:modified xsi:type="dcterms:W3CDTF">2025-06-13T17:44:32Z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0x010100A8BE4D02EE236E4FB3356009FCC8FA3E</vt:lpwstr>
  </property>
</Properties>
</file>